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69" r:id="rId2"/>
    <p:sldId id="270" r:id="rId3"/>
    <p:sldId id="259" r:id="rId4"/>
    <p:sldId id="260" r:id="rId5"/>
    <p:sldId id="261" r:id="rId6"/>
    <p:sldId id="263" r:id="rId7"/>
    <p:sldId id="265" r:id="rId8"/>
    <p:sldId id="264" r:id="rId9"/>
    <p:sldId id="267" r:id="rId10"/>
    <p:sldId id="268" r:id="rId11"/>
    <p:sldId id="266" r:id="rId12"/>
    <p:sldId id="262" r:id="rId13"/>
    <p:sldId id="271" r:id="rId14"/>
    <p:sldId id="272" r:id="rId1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6CA3DF5-AADF-324A-A568-488B3C5FB601}">
          <p14:sldIdLst>
            <p14:sldId id="269"/>
            <p14:sldId id="270"/>
            <p14:sldId id="259"/>
            <p14:sldId id="260"/>
            <p14:sldId id="261"/>
            <p14:sldId id="263"/>
            <p14:sldId id="265"/>
            <p14:sldId id="264"/>
            <p14:sldId id="267"/>
            <p14:sldId id="268"/>
            <p14:sldId id="266"/>
            <p14:sldId id="262"/>
            <p14:sldId id="271"/>
            <p14:sldId id="2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stin Gordon" initials="JM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8CC72"/>
    <a:srgbClr val="EDC885"/>
    <a:srgbClr val="E8472F"/>
    <a:srgbClr val="E86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312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473BEF-1AAD-B74A-81DF-9400FFBD7AB9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0CC1116-BD15-334C-B608-0368170A0186}">
      <dgm:prSet phldrT="[Text]"/>
      <dgm:spPr>
        <a:solidFill>
          <a:srgbClr val="88CC72"/>
        </a:solidFill>
      </dgm:spPr>
      <dgm:t>
        <a:bodyPr/>
        <a:lstStyle/>
        <a:p>
          <a:r>
            <a:rPr lang="en-US" dirty="0" smtClean="0"/>
            <a:t>Teaching Assistant Device and Applications</a:t>
          </a:r>
          <a:endParaRPr lang="en-US" dirty="0"/>
        </a:p>
      </dgm:t>
    </dgm:pt>
    <dgm:pt modelId="{8CA976BA-8F65-0C47-B812-2B373BCE3762}" type="parTrans" cxnId="{CBCA6430-98BB-5947-B68D-86E36C38E400}">
      <dgm:prSet/>
      <dgm:spPr/>
      <dgm:t>
        <a:bodyPr/>
        <a:lstStyle/>
        <a:p>
          <a:endParaRPr lang="en-US"/>
        </a:p>
      </dgm:t>
    </dgm:pt>
    <dgm:pt modelId="{FF8165B3-17DF-C047-A6C2-40824B064F39}" type="sibTrans" cxnId="{CBCA6430-98BB-5947-B68D-86E36C38E400}">
      <dgm:prSet/>
      <dgm:spPr/>
      <dgm:t>
        <a:bodyPr/>
        <a:lstStyle/>
        <a:p>
          <a:endParaRPr lang="en-US"/>
        </a:p>
      </dgm:t>
    </dgm:pt>
    <dgm:pt modelId="{6A36ADB7-5218-2C46-B79E-84DA8D8C90AD}">
      <dgm:prSet phldrT="[Text]"/>
      <dgm:spPr>
        <a:solidFill>
          <a:srgbClr val="E8472F"/>
        </a:solidFill>
      </dgm:spPr>
      <dgm:t>
        <a:bodyPr/>
        <a:lstStyle/>
        <a:p>
          <a:r>
            <a:rPr lang="en-US" dirty="0" smtClean="0"/>
            <a:t>Theories on Teaching Kids with Autism</a:t>
          </a:r>
          <a:endParaRPr lang="en-US" dirty="0"/>
        </a:p>
      </dgm:t>
    </dgm:pt>
    <dgm:pt modelId="{08806ED7-B602-0543-A80C-57F3383CC8C6}" type="parTrans" cxnId="{5C11B4D6-795C-F34B-8C89-B230E22B6AA3}">
      <dgm:prSet/>
      <dgm:spPr>
        <a:solidFill>
          <a:srgbClr val="EDC885"/>
        </a:solidFill>
      </dgm:spPr>
      <dgm:t>
        <a:bodyPr/>
        <a:lstStyle/>
        <a:p>
          <a:endParaRPr lang="en-US"/>
        </a:p>
      </dgm:t>
    </dgm:pt>
    <dgm:pt modelId="{C68CC0BF-2BC2-7944-B82E-7F26B9376C0D}" type="sibTrans" cxnId="{5C11B4D6-795C-F34B-8C89-B230E22B6AA3}">
      <dgm:prSet/>
      <dgm:spPr/>
      <dgm:t>
        <a:bodyPr/>
        <a:lstStyle/>
        <a:p>
          <a:endParaRPr lang="en-US"/>
        </a:p>
      </dgm:t>
    </dgm:pt>
    <dgm:pt modelId="{D69D3AF4-F496-434B-AFBC-5BF4F7848C4A}">
      <dgm:prSet phldrT="[Text]"/>
      <dgm:spPr>
        <a:solidFill>
          <a:srgbClr val="E8472F"/>
        </a:solidFill>
      </dgm:spPr>
      <dgm:t>
        <a:bodyPr/>
        <a:lstStyle/>
        <a:p>
          <a:r>
            <a:rPr lang="en-US" dirty="0" smtClean="0"/>
            <a:t>Raspberry Pi</a:t>
          </a:r>
          <a:endParaRPr lang="en-US" dirty="0"/>
        </a:p>
      </dgm:t>
    </dgm:pt>
    <dgm:pt modelId="{4EBB0CDD-341F-3F4B-8921-0EF71D449F2F}" type="parTrans" cxnId="{DA25EB37-7D2A-684C-89A1-E09F16813F5E}">
      <dgm:prSet/>
      <dgm:spPr>
        <a:solidFill>
          <a:srgbClr val="EDC885"/>
        </a:solidFill>
      </dgm:spPr>
      <dgm:t>
        <a:bodyPr/>
        <a:lstStyle/>
        <a:p>
          <a:endParaRPr lang="en-US"/>
        </a:p>
      </dgm:t>
    </dgm:pt>
    <dgm:pt modelId="{B51BAEA5-DAB5-2642-9252-5B5091F01756}" type="sibTrans" cxnId="{DA25EB37-7D2A-684C-89A1-E09F16813F5E}">
      <dgm:prSet/>
      <dgm:spPr/>
      <dgm:t>
        <a:bodyPr/>
        <a:lstStyle/>
        <a:p>
          <a:endParaRPr lang="en-US"/>
        </a:p>
      </dgm:t>
    </dgm:pt>
    <dgm:pt modelId="{6E33058C-0622-3E45-B8AB-5F7C213AA668}" type="pres">
      <dgm:prSet presAssocID="{8D473BEF-1AAD-B74A-81DF-9400FFBD7A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EC036FE-FEF4-9C48-9A24-41995EDFD8BF}" type="pres">
      <dgm:prSet presAssocID="{E0CC1116-BD15-334C-B608-0368170A0186}" presName="centerShape" presStyleLbl="node0" presStyleIdx="0" presStyleCnt="1"/>
      <dgm:spPr/>
      <dgm:t>
        <a:bodyPr/>
        <a:lstStyle/>
        <a:p>
          <a:endParaRPr lang="en-US"/>
        </a:p>
      </dgm:t>
    </dgm:pt>
    <dgm:pt modelId="{40CF169D-68C3-5D40-8C51-AED95971B6D3}" type="pres">
      <dgm:prSet presAssocID="{08806ED7-B602-0543-A80C-57F3383CC8C6}" presName="parTrans" presStyleLbl="bgSibTrans2D1" presStyleIdx="0" presStyleCnt="2"/>
      <dgm:spPr/>
    </dgm:pt>
    <dgm:pt modelId="{9BF1F860-73BE-334F-8696-777097AABDD0}" type="pres">
      <dgm:prSet presAssocID="{6A36ADB7-5218-2C46-B79E-84DA8D8C90A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B7056-4381-6740-910C-BDA8ED0E6CAD}" type="pres">
      <dgm:prSet presAssocID="{4EBB0CDD-341F-3F4B-8921-0EF71D449F2F}" presName="parTrans" presStyleLbl="bgSibTrans2D1" presStyleIdx="1" presStyleCnt="2"/>
      <dgm:spPr/>
    </dgm:pt>
    <dgm:pt modelId="{E8A5AA0C-BBA1-6B4E-9FC1-3E354A8A8571}" type="pres">
      <dgm:prSet presAssocID="{D69D3AF4-F496-434B-AFBC-5BF4F7848C4A}" presName="node" presStyleLbl="node1" presStyleIdx="1" presStyleCnt="2">
        <dgm:presLayoutVars>
          <dgm:bulletEnabled val="1"/>
        </dgm:presLayoutVars>
      </dgm:prSet>
      <dgm:spPr/>
    </dgm:pt>
  </dgm:ptLst>
  <dgm:cxnLst>
    <dgm:cxn modelId="{A7DAB97F-4189-BF49-8C81-DA2847A492C1}" type="presOf" srcId="{6A36ADB7-5218-2C46-B79E-84DA8D8C90AD}" destId="{9BF1F860-73BE-334F-8696-777097AABDD0}" srcOrd="0" destOrd="0" presId="urn:microsoft.com/office/officeart/2005/8/layout/radial4"/>
    <dgm:cxn modelId="{EAD9ECF8-F35F-5141-B3E7-0011F647DAC7}" type="presOf" srcId="{4EBB0CDD-341F-3F4B-8921-0EF71D449F2F}" destId="{30CB7056-4381-6740-910C-BDA8ED0E6CAD}" srcOrd="0" destOrd="0" presId="urn:microsoft.com/office/officeart/2005/8/layout/radial4"/>
    <dgm:cxn modelId="{0339308E-3D6D-834E-AE7B-C30A65A6766E}" type="presOf" srcId="{E0CC1116-BD15-334C-B608-0368170A0186}" destId="{BEC036FE-FEF4-9C48-9A24-41995EDFD8BF}" srcOrd="0" destOrd="0" presId="urn:microsoft.com/office/officeart/2005/8/layout/radial4"/>
    <dgm:cxn modelId="{08B504C4-B351-6B4F-AEC6-4B99958FB962}" type="presOf" srcId="{08806ED7-B602-0543-A80C-57F3383CC8C6}" destId="{40CF169D-68C3-5D40-8C51-AED95971B6D3}" srcOrd="0" destOrd="0" presId="urn:microsoft.com/office/officeart/2005/8/layout/radial4"/>
    <dgm:cxn modelId="{5C11B4D6-795C-F34B-8C89-B230E22B6AA3}" srcId="{E0CC1116-BD15-334C-B608-0368170A0186}" destId="{6A36ADB7-5218-2C46-B79E-84DA8D8C90AD}" srcOrd="0" destOrd="0" parTransId="{08806ED7-B602-0543-A80C-57F3383CC8C6}" sibTransId="{C68CC0BF-2BC2-7944-B82E-7F26B9376C0D}"/>
    <dgm:cxn modelId="{DA25EB37-7D2A-684C-89A1-E09F16813F5E}" srcId="{E0CC1116-BD15-334C-B608-0368170A0186}" destId="{D69D3AF4-F496-434B-AFBC-5BF4F7848C4A}" srcOrd="1" destOrd="0" parTransId="{4EBB0CDD-341F-3F4B-8921-0EF71D449F2F}" sibTransId="{B51BAEA5-DAB5-2642-9252-5B5091F01756}"/>
    <dgm:cxn modelId="{CBCA6430-98BB-5947-B68D-86E36C38E400}" srcId="{8D473BEF-1AAD-B74A-81DF-9400FFBD7AB9}" destId="{E0CC1116-BD15-334C-B608-0368170A0186}" srcOrd="0" destOrd="0" parTransId="{8CA976BA-8F65-0C47-B812-2B373BCE3762}" sibTransId="{FF8165B3-17DF-C047-A6C2-40824B064F39}"/>
    <dgm:cxn modelId="{29692A8D-0ADD-D545-94F2-B43AF5450F6C}" type="presOf" srcId="{8D473BEF-1AAD-B74A-81DF-9400FFBD7AB9}" destId="{6E33058C-0622-3E45-B8AB-5F7C213AA668}" srcOrd="0" destOrd="0" presId="urn:microsoft.com/office/officeart/2005/8/layout/radial4"/>
    <dgm:cxn modelId="{D28B5B31-97A2-304F-9382-0787E56B7315}" type="presOf" srcId="{D69D3AF4-F496-434B-AFBC-5BF4F7848C4A}" destId="{E8A5AA0C-BBA1-6B4E-9FC1-3E354A8A8571}" srcOrd="0" destOrd="0" presId="urn:microsoft.com/office/officeart/2005/8/layout/radial4"/>
    <dgm:cxn modelId="{19B16EFD-6B1C-FF42-9BAF-4587AAF9CA09}" type="presParOf" srcId="{6E33058C-0622-3E45-B8AB-5F7C213AA668}" destId="{BEC036FE-FEF4-9C48-9A24-41995EDFD8BF}" srcOrd="0" destOrd="0" presId="urn:microsoft.com/office/officeart/2005/8/layout/radial4"/>
    <dgm:cxn modelId="{6DC59AB9-9409-3546-BCD7-9A94260870B5}" type="presParOf" srcId="{6E33058C-0622-3E45-B8AB-5F7C213AA668}" destId="{40CF169D-68C3-5D40-8C51-AED95971B6D3}" srcOrd="1" destOrd="0" presId="urn:microsoft.com/office/officeart/2005/8/layout/radial4"/>
    <dgm:cxn modelId="{03A86830-44A7-444F-91F9-8CCAF4F16298}" type="presParOf" srcId="{6E33058C-0622-3E45-B8AB-5F7C213AA668}" destId="{9BF1F860-73BE-334F-8696-777097AABDD0}" srcOrd="2" destOrd="0" presId="urn:microsoft.com/office/officeart/2005/8/layout/radial4"/>
    <dgm:cxn modelId="{B416D34F-543B-CD45-A224-AF56176689FB}" type="presParOf" srcId="{6E33058C-0622-3E45-B8AB-5F7C213AA668}" destId="{30CB7056-4381-6740-910C-BDA8ED0E6CAD}" srcOrd="3" destOrd="0" presId="urn:microsoft.com/office/officeart/2005/8/layout/radial4"/>
    <dgm:cxn modelId="{8FBA9216-D7F8-CA43-BF95-0DD101D23075}" type="presParOf" srcId="{6E33058C-0622-3E45-B8AB-5F7C213AA668}" destId="{E8A5AA0C-BBA1-6B4E-9FC1-3E354A8A8571}" srcOrd="4" destOrd="0" presId="urn:microsoft.com/office/officeart/2005/8/layout/radial4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036FE-FEF4-9C48-9A24-41995EDFD8BF}">
      <dsp:nvSpPr>
        <dsp:cNvPr id="0" name=""/>
        <dsp:cNvSpPr/>
      </dsp:nvSpPr>
      <dsp:spPr>
        <a:xfrm>
          <a:off x="3135589" y="1783987"/>
          <a:ext cx="2596595" cy="2596595"/>
        </a:xfrm>
        <a:prstGeom prst="ellipse">
          <a:avLst/>
        </a:prstGeom>
        <a:solidFill>
          <a:srgbClr val="88CC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Teaching Assistant Device and Applications</a:t>
          </a:r>
          <a:endParaRPr lang="en-US" sz="2600" kern="1200" dirty="0"/>
        </a:p>
      </dsp:txBody>
      <dsp:txXfrm>
        <a:off x="3515852" y="2164250"/>
        <a:ext cx="1836069" cy="1836069"/>
      </dsp:txXfrm>
    </dsp:sp>
    <dsp:sp modelId="{40CF169D-68C3-5D40-8C51-AED95971B6D3}">
      <dsp:nvSpPr>
        <dsp:cNvPr id="0" name=""/>
        <dsp:cNvSpPr/>
      </dsp:nvSpPr>
      <dsp:spPr>
        <a:xfrm rot="12900000">
          <a:off x="1243784" y="1256315"/>
          <a:ext cx="2221568" cy="740029"/>
        </a:xfrm>
        <a:prstGeom prst="leftArrow">
          <a:avLst>
            <a:gd name="adj1" fmla="val 60000"/>
            <a:gd name="adj2" fmla="val 50000"/>
          </a:avLst>
        </a:prstGeom>
        <a:solidFill>
          <a:srgbClr val="EDC8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1F860-73BE-334F-8696-777097AABDD0}">
      <dsp:nvSpPr>
        <dsp:cNvPr id="0" name=""/>
        <dsp:cNvSpPr/>
      </dsp:nvSpPr>
      <dsp:spPr>
        <a:xfrm>
          <a:off x="211285" y="2504"/>
          <a:ext cx="2466765" cy="1973412"/>
        </a:xfrm>
        <a:prstGeom prst="roundRect">
          <a:avLst>
            <a:gd name="adj" fmla="val 10000"/>
          </a:avLst>
        </a:prstGeom>
        <a:solidFill>
          <a:srgbClr val="E847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Theories on Teaching Kids with Autism</a:t>
          </a:r>
          <a:endParaRPr lang="en-US" sz="3100" kern="1200" dirty="0"/>
        </a:p>
      </dsp:txBody>
      <dsp:txXfrm>
        <a:off x="269084" y="60303"/>
        <a:ext cx="2351167" cy="1857814"/>
      </dsp:txXfrm>
    </dsp:sp>
    <dsp:sp modelId="{30CB7056-4381-6740-910C-BDA8ED0E6CAD}">
      <dsp:nvSpPr>
        <dsp:cNvPr id="0" name=""/>
        <dsp:cNvSpPr/>
      </dsp:nvSpPr>
      <dsp:spPr>
        <a:xfrm rot="19500000">
          <a:off x="5402422" y="1256315"/>
          <a:ext cx="2221568" cy="740029"/>
        </a:xfrm>
        <a:prstGeom prst="leftArrow">
          <a:avLst>
            <a:gd name="adj1" fmla="val 60000"/>
            <a:gd name="adj2" fmla="val 50000"/>
          </a:avLst>
        </a:prstGeom>
        <a:solidFill>
          <a:srgbClr val="EDC8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5AA0C-BBA1-6B4E-9FC1-3E354A8A8571}">
      <dsp:nvSpPr>
        <dsp:cNvPr id="0" name=""/>
        <dsp:cNvSpPr/>
      </dsp:nvSpPr>
      <dsp:spPr>
        <a:xfrm>
          <a:off x="6189724" y="2504"/>
          <a:ext cx="2466765" cy="1973412"/>
        </a:xfrm>
        <a:prstGeom prst="roundRect">
          <a:avLst>
            <a:gd name="adj" fmla="val 10000"/>
          </a:avLst>
        </a:prstGeom>
        <a:solidFill>
          <a:srgbClr val="E847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Raspberry Pi</a:t>
          </a:r>
          <a:endParaRPr lang="en-US" sz="3100" kern="1200" dirty="0"/>
        </a:p>
      </dsp:txBody>
      <dsp:txXfrm>
        <a:off x="6247523" y="60303"/>
        <a:ext cx="2351167" cy="1857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fld id="{1E9C3FCA-7B57-DE4C-9325-E3EE5FACF9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5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8ED130-A549-BB4F-9295-758EF76B2A97}" type="slidenum">
              <a:rPr lang="en-US"/>
              <a:pPr/>
              <a:t>3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1475F1-8CFB-6B47-90A8-E33EEE5ECA55}" type="slidenum">
              <a:rPr lang="en-US"/>
              <a:pPr/>
              <a:t>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3D0E6B-69A0-8A4D-9BDC-1879D7CE8C7D}" type="slidenum">
              <a:rPr lang="en-US"/>
              <a:pPr/>
              <a:t>5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C1B6E7-252E-F044-9207-926275CA75B5}" type="slidenum">
              <a:rPr lang="en-US"/>
              <a:pPr/>
              <a:t>12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DCA8845-E697-BB47-95BD-1C69CFE625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6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7D18C04-02E4-F448-956C-4E91E13096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180E11-7F8D-8F46-9437-88B360DDD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65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5FCC490F-4142-D141-AD95-7969C596C2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5205BD7-F8C5-DC48-92BE-20B3B542C9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7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55961D2-E3BC-1343-846B-ED5E3B12F0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2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76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25" y="1768475"/>
            <a:ext cx="4357688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2A5B110-469F-964C-943A-66C9D90DA4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9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06C4B24-879E-AE4A-B2D7-8434AB62B3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4EE655-1347-6B40-B72B-1BC0CA2694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0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B37322-EE9D-3642-BC9F-F104806F8A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BB626E-0BE3-ED45-84A1-EB27B32F25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2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58C33E5-5FB6-D241-ADDF-A70C53E78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867775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fld id="{FE35B9E8-EDC6-C642-9345-9C9C820891A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579437"/>
            <a:ext cx="8569325" cy="3389313"/>
          </a:xfrm>
        </p:spPr>
        <p:txBody>
          <a:bodyPr/>
          <a:lstStyle/>
          <a:p>
            <a:r>
              <a:rPr lang="en-US" dirty="0" smtClean="0"/>
              <a:t>A CBI Implementation for Students with Autism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846637"/>
            <a:ext cx="7056437" cy="1931988"/>
          </a:xfrm>
        </p:spPr>
        <p:txBody>
          <a:bodyPr/>
          <a:lstStyle/>
          <a:p>
            <a:r>
              <a:rPr lang="en-US" dirty="0" smtClean="0"/>
              <a:t>Tyler Romasco</a:t>
            </a:r>
          </a:p>
          <a:p>
            <a:r>
              <a:rPr lang="en-US" dirty="0" smtClean="0"/>
              <a:t>Justin Gordon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2117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Intended: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Personal programming environment for every student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Possible Uses: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Media center (for TV)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Low-powered NAS server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Small </a:t>
            </a:r>
            <a:r>
              <a:rPr lang="en-US" dirty="0" err="1" smtClean="0"/>
              <a:t>Minecraft</a:t>
            </a:r>
            <a:r>
              <a:rPr lang="en-US" dirty="0" smtClean="0"/>
              <a:t> server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Robot </a:t>
            </a:r>
            <a:r>
              <a:rPr lang="en-US" dirty="0" smtClean="0"/>
              <a:t>controller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You can buy one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5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one combine Autism and a humble Raspberry 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We are going to build a teaching assistant on top of the Raspberry Pi platform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Build app(s) on top of </a:t>
            </a:r>
            <a:r>
              <a:rPr lang="en-US" dirty="0" err="1" smtClean="0"/>
              <a:t>Raspbian</a:t>
            </a:r>
            <a:r>
              <a:rPr lang="en-US" dirty="0" smtClean="0"/>
              <a:t> that incorporate CBI </a:t>
            </a:r>
            <a:r>
              <a:rPr lang="en-US" dirty="0" smtClean="0"/>
              <a:t>concepts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Collect data from the applications that students use to track progress and identify areas of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7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Applications We Can Make</a:t>
            </a:r>
            <a:endParaRPr lang="en-US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4384675"/>
          </a:xfrm>
          <a:ln/>
        </p:spPr>
        <p:txBody>
          <a:bodyPr/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Word Walls</a:t>
            </a:r>
          </a:p>
          <a:p>
            <a:pPr marL="431800" indent="-323850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Multiple choice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2117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Get input from real teachers to use in application(s)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Build 1 or 2 applications based on CBI concepts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Implement data collection and analysis into applications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Install them onto a Raspberry 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(Potentially) collect data via server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(Potentially) beta test on real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4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 October – Collect requirements from teachers</a:t>
            </a:r>
          </a:p>
          <a:p>
            <a:r>
              <a:rPr lang="en-US" dirty="0" smtClean="0"/>
              <a:t>November – Develop applications</a:t>
            </a:r>
          </a:p>
          <a:p>
            <a:r>
              <a:rPr lang="en-US" dirty="0" smtClean="0"/>
              <a:t>December/January </a:t>
            </a:r>
            <a:r>
              <a:rPr lang="en-US" dirty="0"/>
              <a:t>–</a:t>
            </a:r>
            <a:r>
              <a:rPr lang="en-US" dirty="0" smtClean="0"/>
              <a:t> Develop data collection and analysis</a:t>
            </a:r>
          </a:p>
          <a:p>
            <a:r>
              <a:rPr lang="en-US" dirty="0" smtClean="0"/>
              <a:t>January/February – Beta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071705"/>
              </p:ext>
            </p:extLst>
          </p:nvPr>
        </p:nvGraphicFramePr>
        <p:xfrm>
          <a:off x="503238" y="1768475"/>
          <a:ext cx="8867775" cy="4383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775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What is </a:t>
            </a:r>
            <a:r>
              <a:rPr lang="en-US" dirty="0" err="1" smtClean="0"/>
              <a:t>Austim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5440362"/>
          </a:xfrm>
          <a:ln/>
        </p:spPr>
        <p:txBody>
          <a:bodyPr>
            <a:normAutofit fontScale="92500" lnSpcReduction="10000"/>
          </a:bodyPr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A</a:t>
            </a:r>
            <a:r>
              <a:rPr lang="en-US" sz="2600" dirty="0" smtClean="0"/>
              <a:t> </a:t>
            </a:r>
            <a:r>
              <a:rPr lang="en-US" sz="2600" dirty="0"/>
              <a:t>group of complex disorders of brain </a:t>
            </a:r>
            <a:r>
              <a:rPr lang="en-US" sz="2600" dirty="0" smtClean="0"/>
              <a:t>development</a:t>
            </a:r>
            <a:endParaRPr lang="en-US" sz="2600" dirty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 smtClean="0"/>
              <a:t>Also known as autism </a:t>
            </a:r>
            <a:r>
              <a:rPr lang="en-US" sz="2600" dirty="0"/>
              <a:t>spectrum disorder (ASD) </a:t>
            </a:r>
            <a:endParaRPr lang="en-US" sz="2600" dirty="0" smtClean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 smtClean="0"/>
              <a:t>Characterized by:</a:t>
            </a:r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Difficulties </a:t>
            </a:r>
            <a:r>
              <a:rPr lang="en-US" sz="2200" dirty="0"/>
              <a:t>in social </a:t>
            </a:r>
            <a:r>
              <a:rPr lang="en-US" sz="2200" dirty="0" smtClean="0"/>
              <a:t>interaction</a:t>
            </a:r>
            <a:endParaRPr lang="en-US" sz="2200" dirty="0"/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Verbal </a:t>
            </a:r>
            <a:r>
              <a:rPr lang="en-US" sz="2200" dirty="0"/>
              <a:t>and nonverbal </a:t>
            </a:r>
            <a:r>
              <a:rPr lang="en-US" sz="2200" dirty="0" smtClean="0"/>
              <a:t>communication</a:t>
            </a:r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Repetitive </a:t>
            </a:r>
            <a:r>
              <a:rPr lang="en-US" sz="2200" dirty="0"/>
              <a:t>behaviors. 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A</a:t>
            </a:r>
            <a:r>
              <a:rPr lang="en-US" sz="2600" dirty="0" smtClean="0"/>
              <a:t>ssociated with:</a:t>
            </a:r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intellectual disability</a:t>
            </a:r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difficulties </a:t>
            </a:r>
            <a:r>
              <a:rPr lang="en-US" sz="2200" dirty="0"/>
              <a:t>in motor </a:t>
            </a:r>
            <a:r>
              <a:rPr lang="en-US" sz="2200" dirty="0" smtClean="0"/>
              <a:t>coordination</a:t>
            </a:r>
          </a:p>
          <a:p>
            <a:pPr marL="831850" lvl="1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/>
              <a:t>attention </a:t>
            </a:r>
            <a:r>
              <a:rPr lang="en-US" sz="2200" dirty="0"/>
              <a:t>and physical health issues </a:t>
            </a:r>
            <a:r>
              <a:rPr lang="en-US" sz="2200" dirty="0" smtClean="0"/>
              <a:t>(such </a:t>
            </a:r>
            <a:r>
              <a:rPr lang="en-US" sz="2200" dirty="0"/>
              <a:t>as sleep and gastrointestinal </a:t>
            </a:r>
            <a:r>
              <a:rPr lang="en-US" sz="2200" dirty="0" smtClean="0"/>
              <a:t>disturbances</a:t>
            </a:r>
            <a:r>
              <a:rPr lang="en-US" sz="2200" dirty="0"/>
              <a:t>)</a:t>
            </a:r>
            <a:endParaRPr lang="en-US" sz="2200" dirty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Some persons with ASD excel in visual skills, music, math and </a:t>
            </a:r>
            <a:r>
              <a:rPr lang="en-US" sz="2600" dirty="0" smtClean="0"/>
              <a:t>art</a:t>
            </a:r>
            <a:endParaRPr lang="en-US" sz="2600" dirty="0"/>
          </a:p>
          <a:p>
            <a:pPr marL="431800" indent="-323850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600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811712" y="7208836"/>
            <a:ext cx="5268913" cy="34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/>
              <a:t>Source: http://www.autismspeaks.org/what-autism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What is </a:t>
            </a:r>
            <a:r>
              <a:rPr lang="en-US" dirty="0" smtClean="0"/>
              <a:t>ABA?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5211762"/>
          </a:xfrm>
          <a:ln/>
        </p:spPr>
        <p:txBody>
          <a:bodyPr>
            <a:normAutofit/>
          </a:bodyPr>
          <a:lstStyle/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/>
              <a:t>Applied </a:t>
            </a:r>
            <a:r>
              <a:rPr lang="en-US" b="1" dirty="0" smtClean="0"/>
              <a:t>Behavior Analysis</a:t>
            </a:r>
            <a:endParaRPr lang="en-US" b="1" dirty="0" smtClean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Scientifically </a:t>
            </a:r>
            <a:r>
              <a:rPr lang="en-US" dirty="0"/>
              <a:t>validated approach to understanding behavior and how it is affected by the environment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Has helped </a:t>
            </a:r>
            <a:r>
              <a:rPr lang="en-US" dirty="0"/>
              <a:t>many different kinds of learners acquire many different skills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Can </a:t>
            </a:r>
            <a:r>
              <a:rPr lang="en-US" dirty="0"/>
              <a:t>can improve communication, social relationships, play, self care, school and employment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3744912" y="6904037"/>
            <a:ext cx="6335713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dirty="0"/>
              <a:t>Source: http://</a:t>
            </a:r>
            <a:r>
              <a:rPr lang="en-US" dirty="0" err="1"/>
              <a:t>www.autismspeaks.org</a:t>
            </a:r>
            <a:r>
              <a:rPr lang="en-US" dirty="0"/>
              <a:t>/what-autism/treatment/applied-behavior-analysis-aba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How do children with Autism learn?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68475"/>
            <a:ext cx="8869363" cy="4384675"/>
          </a:xfrm>
          <a:ln/>
        </p:spPr>
        <p:txBody>
          <a:bodyPr/>
          <a:lstStyle/>
          <a:p>
            <a:pPr marL="596900" indent="-457200">
              <a:buSzPct val="7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Typically </a:t>
            </a:r>
            <a:r>
              <a:rPr lang="en-US" dirty="0"/>
              <a:t>developing children learn that letters form sounds</a:t>
            </a:r>
          </a:p>
          <a:p>
            <a:pPr marL="596900" indent="-457200">
              <a:buSzPct val="7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For children with autism, words do not </a:t>
            </a:r>
            <a:r>
              <a:rPr lang="en-US" dirty="0" smtClean="0"/>
              <a:t>correspond </a:t>
            </a:r>
            <a:r>
              <a:rPr lang="en-US" dirty="0"/>
              <a:t>to anything</a:t>
            </a:r>
          </a:p>
          <a:p>
            <a:pPr marL="596900" indent="-457200">
              <a:buSzPct val="7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This </a:t>
            </a:r>
            <a:r>
              <a:rPr lang="en-US" dirty="0" smtClean="0"/>
              <a:t>instruction </a:t>
            </a:r>
            <a:r>
              <a:rPr lang="en-US" dirty="0"/>
              <a:t>makes words correspond to objects. </a:t>
            </a:r>
          </a:p>
          <a:p>
            <a:pPr marL="596900" indent="-457200">
              <a:buSzPct val="7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This is </a:t>
            </a:r>
            <a:r>
              <a:rPr lang="en-US" dirty="0"/>
              <a:t>NOT </a:t>
            </a:r>
            <a:r>
              <a:rPr lang="en-US" dirty="0" smtClean="0"/>
              <a:t>“reading” </a:t>
            </a:r>
            <a:r>
              <a:rPr lang="en-US" dirty="0" smtClean="0"/>
              <a:t>(think </a:t>
            </a:r>
            <a:r>
              <a:rPr lang="en-US" b="1" dirty="0" smtClean="0"/>
              <a:t>shapes</a:t>
            </a:r>
            <a:r>
              <a:rPr lang="en-US" dirty="0" smtClean="0"/>
              <a:t> rather than words)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4" b="99865" l="1630" r="95652">
                        <a14:foregroundMark x1="7796" y1="38186" x2="7796" y2="38186"/>
                        <a14:backgroundMark x1="62834" y1="55126" x2="62834" y2="55126"/>
                        <a14:backgroundMark x1="44064" y1="59532" x2="44064" y2="59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2220912" y="2551507"/>
            <a:ext cx="5374911" cy="49965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2" y="1493837"/>
            <a:ext cx="8270874" cy="1600200"/>
          </a:xfrm>
        </p:spPr>
        <p:txBody>
          <a:bodyPr/>
          <a:lstStyle/>
          <a:p>
            <a:pPr algn="r"/>
            <a:r>
              <a:rPr lang="en-US" sz="5400" dirty="0" smtClean="0"/>
              <a:t>A computer the size of a deck of cards that costs </a:t>
            </a:r>
            <a:r>
              <a:rPr lang="en-US" sz="5400" dirty="0" smtClean="0"/>
              <a:t>$</a:t>
            </a:r>
            <a:r>
              <a:rPr lang="en-US" sz="5400" dirty="0" smtClean="0"/>
              <a:t>35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9" y="301625"/>
            <a:ext cx="7813674" cy="1260475"/>
          </a:xfrm>
        </p:spPr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13" y="14014"/>
            <a:ext cx="1763712" cy="2126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6827" y="7206501"/>
            <a:ext cx="2643798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Shown: Model B, Rev.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6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made the </a:t>
            </a:r>
            <a:r>
              <a:rPr lang="en-US" dirty="0" smtClean="0"/>
              <a:t>Pi</a:t>
            </a:r>
            <a:r>
              <a:rPr lang="en-US" dirty="0" smtClean="0"/>
              <a:t>?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b="1" dirty="0" smtClean="0"/>
              <a:t>Raspberry </a:t>
            </a:r>
            <a:r>
              <a:rPr lang="en-US" b="1" dirty="0" smtClean="0"/>
              <a:t>Pi Foundation </a:t>
            </a:r>
            <a:r>
              <a:rPr lang="en-US" dirty="0" smtClean="0"/>
              <a:t>is </a:t>
            </a:r>
            <a:r>
              <a:rPr lang="en-US" dirty="0" smtClean="0"/>
              <a:t>a non-profit based in the UK whose goal is to promote accessible programming tools to grade-school students and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4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Model B Tech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5927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700 MHz ARM1176JZFS CPU </a:t>
            </a:r>
            <a:r>
              <a:rPr lang="en-US" sz="2000" dirty="0" smtClean="0"/>
              <a:t>(up to 1 </a:t>
            </a:r>
            <a:r>
              <a:rPr lang="en-US" sz="2000" dirty="0" smtClean="0"/>
              <a:t>GHz bursts)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err="1" smtClean="0"/>
              <a:t>Videocore</a:t>
            </a:r>
            <a:r>
              <a:rPr lang="en-US" sz="2000" dirty="0" smtClean="0"/>
              <a:t> 4 GPU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H.264, 40 Mbit/S Decoding (Blu-ray quality)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Usable with OpenGL ES2.0 and </a:t>
            </a:r>
            <a:r>
              <a:rPr lang="en-US" sz="1600" dirty="0" err="1" smtClean="0"/>
              <a:t>OpenVG</a:t>
            </a:r>
            <a:endParaRPr lang="en-US" sz="16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256 MB RAM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2 USB ports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10/100 Ethernet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HDMI / Composite video out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HDMI / 3.5 mm audio out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Powered by micro USB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700 mA @ 5V, ~ 2 watts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Boots off removable SD card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12" y="2332037"/>
            <a:ext cx="4335781" cy="33528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26112" y="5684837"/>
            <a:ext cx="4354513" cy="55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Source: </a:t>
            </a:r>
            <a:r>
              <a:rPr lang="en-US" sz="1600" dirty="0" err="1" smtClean="0"/>
              <a:t>raspberrypi.org</a:t>
            </a:r>
            <a:endParaRPr lang="en-US" sz="1600" dirty="0" smtClean="0"/>
          </a:p>
          <a:p>
            <a:pPr algn="ctr"/>
            <a:r>
              <a:rPr lang="en-US" sz="1600" dirty="0" smtClean="0"/>
              <a:t>Diagram </a:t>
            </a:r>
            <a:r>
              <a:rPr lang="en-US" sz="1600" dirty="0" smtClean="0"/>
              <a:t>courtesy of </a:t>
            </a:r>
            <a:r>
              <a:rPr lang="en-US" sz="1600" dirty="0" smtClean="0"/>
              <a:t>Paul Beech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067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run?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0593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Linux, of course!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/>
              <a:t>Raspbian</a:t>
            </a:r>
            <a:r>
              <a:rPr lang="en-US" dirty="0" smtClean="0"/>
              <a:t> Linux based on </a:t>
            </a:r>
            <a:r>
              <a:rPr lang="en-US" dirty="0" err="1" smtClean="0"/>
              <a:t>Debian</a:t>
            </a:r>
            <a:endParaRPr lang="en-US" dirty="0" smtClean="0"/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Can use LXDE windowing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Languages currently supported: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Python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(Future) Java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466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172</TotalTime>
  <Words>586</Words>
  <Application>Microsoft Macintosh PowerPoint</Application>
  <PresentationFormat>Custom</PresentationFormat>
  <Paragraphs>92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 CBI Implementation for Students with Autism  Senior Project</vt:lpstr>
      <vt:lpstr>What are we doing?</vt:lpstr>
      <vt:lpstr>What is Austim?</vt:lpstr>
      <vt:lpstr>What is ABA?</vt:lpstr>
      <vt:lpstr>How do children with Autism learn?</vt:lpstr>
      <vt:lpstr>What is the Raspberry Pi?</vt:lpstr>
      <vt:lpstr>Who made the Pi? Why?</vt:lpstr>
      <vt:lpstr>Raspberry Pi Model B Tech Specs</vt:lpstr>
      <vt:lpstr>What can it run?</vt:lpstr>
      <vt:lpstr>Potential Uses</vt:lpstr>
      <vt:lpstr>How does one combine Autism and a humble Raspberry Pi?</vt:lpstr>
      <vt:lpstr>Applications We Can Make</vt:lpstr>
      <vt:lpstr>Goals</vt:lpstr>
      <vt:lpstr>Timeline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</dc:title>
  <cp:lastModifiedBy>Justin Gordon</cp:lastModifiedBy>
  <cp:revision>18</cp:revision>
  <cp:lastPrinted>1601-01-01T00:00:00Z</cp:lastPrinted>
  <dcterms:created xsi:type="dcterms:W3CDTF">2012-09-23T19:06:57Z</dcterms:created>
  <dcterms:modified xsi:type="dcterms:W3CDTF">2012-09-25T20:03:11Z</dcterms:modified>
</cp:coreProperties>
</file>